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427" r:id="rId2"/>
    <p:sldId id="428" r:id="rId3"/>
    <p:sldId id="445" r:id="rId4"/>
    <p:sldId id="444" r:id="rId5"/>
    <p:sldId id="432" r:id="rId6"/>
    <p:sldId id="443" r:id="rId7"/>
    <p:sldId id="429" r:id="rId8"/>
    <p:sldId id="430" r:id="rId9"/>
    <p:sldId id="462" r:id="rId10"/>
    <p:sldId id="478" r:id="rId11"/>
    <p:sldId id="431" r:id="rId12"/>
    <p:sldId id="479" r:id="rId13"/>
    <p:sldId id="480" r:id="rId14"/>
    <p:sldId id="446" r:id="rId15"/>
    <p:sldId id="447" r:id="rId16"/>
    <p:sldId id="448" r:id="rId17"/>
    <p:sldId id="449" r:id="rId18"/>
    <p:sldId id="451" r:id="rId19"/>
    <p:sldId id="450" r:id="rId20"/>
    <p:sldId id="433" r:id="rId21"/>
    <p:sldId id="434" r:id="rId22"/>
    <p:sldId id="452" r:id="rId23"/>
    <p:sldId id="453" r:id="rId24"/>
    <p:sldId id="463" r:id="rId25"/>
    <p:sldId id="460" r:id="rId26"/>
    <p:sldId id="458" r:id="rId27"/>
    <p:sldId id="481" r:id="rId28"/>
    <p:sldId id="482" r:id="rId29"/>
    <p:sldId id="483" r:id="rId30"/>
    <p:sldId id="484" r:id="rId31"/>
    <p:sldId id="485" r:id="rId32"/>
    <p:sldId id="486" r:id="rId33"/>
    <p:sldId id="43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8FB"/>
    <a:srgbClr val="464646"/>
    <a:srgbClr val="8FDAE1"/>
    <a:srgbClr val="EA6466"/>
    <a:srgbClr val="B9B9B9"/>
    <a:srgbClr val="E46464"/>
    <a:srgbClr val="4A4A4C"/>
    <a:srgbClr val="04A79F"/>
    <a:srgbClr val="49494B"/>
    <a:srgbClr val="353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 autoAdjust="0"/>
    <p:restoredTop sz="94653"/>
  </p:normalViewPr>
  <p:slideViewPr>
    <p:cSldViewPr snapToGrid="0">
      <p:cViewPr>
        <p:scale>
          <a:sx n="161" d="100"/>
          <a:sy n="161" d="100"/>
        </p:scale>
        <p:origin x="4088" y="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E5995-EAEB-DF44-8DBF-99BDD9224ECA}" type="datetimeFigureOut">
              <a:rPr kumimoji="1" lang="ko-KR" altLang="en-US" smtClean="0"/>
              <a:t>2018. 2. 6.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2D9B-621E-7545-A29B-342C8C9060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22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코드로 인프라 관리하기</a:t>
            </a:r>
            <a:endParaRPr kumimoji="1" lang="en-US" altLang="ko-KR" dirty="0"/>
          </a:p>
          <a:p>
            <a:r>
              <a:rPr kumimoji="1" lang="ko-KR" altLang="en-US" dirty="0"/>
              <a:t>결국 자동화된 테스트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코드 저장소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빌드 서버를 사용하여 인프라의 품질을 개선할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959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3405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2891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AWS</a:t>
            </a:r>
            <a:r>
              <a:rPr kumimoji="1" lang="ko-KR" altLang="en-US" dirty="0"/>
              <a:t>용 </a:t>
            </a:r>
            <a:r>
              <a:rPr kumimoji="1" lang="en-US" altLang="ko-KR" dirty="0" err="1"/>
              <a:t>nodecc</a:t>
            </a:r>
            <a:r>
              <a:rPr kumimoji="1" lang="ko-KR" altLang="en-US" dirty="0"/>
              <a:t>는 자바스크립트로 작성된 텍스트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로 여러 임시 </a:t>
            </a:r>
            <a:r>
              <a:rPr kumimoji="1" lang="en-US" altLang="ko-KR" dirty="0"/>
              <a:t>EC2</a:t>
            </a:r>
            <a:r>
              <a:rPr kumimoji="1" lang="ko-KR" altLang="en-US" dirty="0"/>
              <a:t> 서버를 관리하는데 주로 사용합니다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 err="1"/>
              <a:t>Nodecc</a:t>
            </a:r>
            <a:r>
              <a:rPr kumimoji="1" lang="ko-KR" altLang="en-US" dirty="0"/>
              <a:t>는 다음과 같은 기능을 가지고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1.</a:t>
            </a:r>
            <a:r>
              <a:rPr kumimoji="1" lang="ko-KR" altLang="en-US" dirty="0"/>
              <a:t> 다중서버를 다룰 수 있다 </a:t>
            </a:r>
            <a:r>
              <a:rPr kumimoji="1" lang="en-US" altLang="ko-KR" dirty="0"/>
              <a:t>2.</a:t>
            </a:r>
            <a:r>
              <a:rPr kumimoji="1" lang="ko-KR" altLang="en-US" dirty="0"/>
              <a:t> 자바스크립트로 작성되고 </a:t>
            </a:r>
            <a:r>
              <a:rPr kumimoji="1" lang="en-US" altLang="ko-KR" dirty="0" err="1"/>
              <a:t>node.js</a:t>
            </a:r>
            <a:r>
              <a:rPr kumimoji="1" lang="ko-KR" altLang="en-US" dirty="0"/>
              <a:t> 환경에서 실행되므로 여러 플랫폼으로 이식할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3.</a:t>
            </a:r>
            <a:r>
              <a:rPr kumimoji="1" lang="ko-KR" altLang="en-US" dirty="0"/>
              <a:t> 텍스트 </a:t>
            </a:r>
            <a:r>
              <a:rPr kumimoji="1" lang="en-US" altLang="ko-KR" dirty="0"/>
              <a:t>UI</a:t>
            </a:r>
            <a:r>
              <a:rPr kumimoji="1" lang="ko-KR" altLang="en-US" dirty="0"/>
              <a:t>를 사용한다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그럼 간단히 환경을 살펴보고 이번시간을 마치도록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8222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책에서는 데브옵스라는 개념도 같이 설명하고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011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인프라는 로드밸런서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가상서버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데이터베이스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DNS</a:t>
            </a:r>
            <a:r>
              <a:rPr kumimoji="1" lang="ko-KR" altLang="en-US" dirty="0"/>
              <a:t>항목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CDN, </a:t>
            </a:r>
            <a:r>
              <a:rPr kumimoji="1" lang="ko-KR" altLang="en-US" dirty="0"/>
              <a:t>정적 파일을 담을 버킷등이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29688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CLI</a:t>
            </a:r>
            <a:r>
              <a:rPr kumimoji="1" lang="ko-KR" altLang="en-US" dirty="0"/>
              <a:t>를 사용하려면 인증을 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지금까지는 루트계정을 사용했지만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AWS</a:t>
            </a:r>
            <a:r>
              <a:rPr kumimoji="1" lang="ko-KR" altLang="en-US" dirty="0"/>
              <a:t> 루트계정은 되도록 사용하지 말 것을 강력히 권장합니다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자세한 내용은 </a:t>
            </a:r>
            <a:r>
              <a:rPr kumimoji="1" lang="en-US" altLang="ko-KR" dirty="0"/>
              <a:t>6</a:t>
            </a:r>
            <a:r>
              <a:rPr kumimoji="1" lang="ko-KR" altLang="en-US" dirty="0"/>
              <a:t>장에서 지세히 살펴보도록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새로운 사용자를 만들어 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2113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터미널로 돌아외서 </a:t>
            </a:r>
            <a:r>
              <a:rPr kumimoji="1" lang="en-US" altLang="ko-KR" dirty="0"/>
              <a:t>AWS CLI</a:t>
            </a:r>
            <a:r>
              <a:rPr kumimoji="1" lang="ko-KR" altLang="en-US" dirty="0"/>
              <a:t>를 사용하기 위한 설정을 진행하도록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870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이후 정상적으로 설정이 되었는지 확인하기 위하여 위와 같은 명령을 입력합니다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위 명령어는 모든 리전의 정보를 얻는 명령어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196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T2.micro </a:t>
            </a:r>
            <a:r>
              <a:rPr kumimoji="1" lang="ko-KR" altLang="en-US" dirty="0"/>
              <a:t> 유형의 모든 인스턴스 목록을 원한다고 가정하고 다음과 같은 명령어를 입력합니다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아직 </a:t>
            </a:r>
            <a:r>
              <a:rPr kumimoji="1" lang="en-US" altLang="ko-KR" dirty="0"/>
              <a:t>EC2 </a:t>
            </a:r>
            <a:r>
              <a:rPr kumimoji="1" lang="ko-KR" altLang="en-US" dirty="0"/>
              <a:t>인스턴스를 생성하지 않았기 때문에 빈 목록을 출력합니다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463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AWS</a:t>
            </a:r>
            <a:r>
              <a:rPr kumimoji="1" lang="ko-KR" altLang="en-US" dirty="0"/>
              <a:t> </a:t>
            </a:r>
            <a:r>
              <a:rPr kumimoji="1" lang="en-US" altLang="ko-KR" dirty="0"/>
              <a:t>CLI</a:t>
            </a:r>
            <a:r>
              <a:rPr kumimoji="1" lang="ko-KR" altLang="en-US" dirty="0"/>
              <a:t>를 사용하려면 서비스와 액션을 지정해야 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여기에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를 지정할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더 자세한 명령어는 </a:t>
            </a:r>
            <a:r>
              <a:rPr kumimoji="1" lang="en-US" altLang="ko-KR" dirty="0" err="1"/>
              <a:t>aws</a:t>
            </a:r>
            <a:r>
              <a:rPr kumimoji="1" lang="en-US" altLang="ko-KR" dirty="0"/>
              <a:t> help</a:t>
            </a:r>
            <a:r>
              <a:rPr kumimoji="1" lang="ko-KR" altLang="en-US" dirty="0"/>
              <a:t>를 치면 확인할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혹은 서비스 </a:t>
            </a:r>
            <a:r>
              <a:rPr kumimoji="1" lang="en-US" altLang="ko-KR" dirty="0"/>
              <a:t>help</a:t>
            </a:r>
            <a:r>
              <a:rPr kumimoji="1" lang="ko-KR" altLang="en-US" dirty="0"/>
              <a:t>는 특정 서비스에서 사용할 수 있는 액션 목록을 나열하고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서비스 액션 </a:t>
            </a:r>
            <a:r>
              <a:rPr kumimoji="1" lang="en-US" altLang="ko-KR" dirty="0"/>
              <a:t>help</a:t>
            </a:r>
            <a:r>
              <a:rPr kumimoji="1" lang="ko-KR" altLang="en-US" dirty="0"/>
              <a:t>는 특정 서비스 액션에서 사용할 수 있는 옵션 목록을 나열한다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0278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지정한 스크립트를 사용하기 위하여 깃허브에서 코드를 다운받습니다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253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구름 88"/>
          <p:cNvSpPr/>
          <p:nvPr/>
        </p:nvSpPr>
        <p:spPr>
          <a:xfrm>
            <a:off x="5497742" y="1745420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Freeform 22"/>
          <p:cNvSpPr>
            <a:spLocks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rgbClr val="B9E8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28860" y="5127625"/>
            <a:ext cx="399142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WISOFT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성 원</a:t>
            </a:r>
            <a:endParaRPr lang="ko-KR" altLang="en-US" sz="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5357810" y="2592923"/>
            <a:ext cx="1476375" cy="835025"/>
          </a:xfrm>
          <a:custGeom>
            <a:avLst/>
            <a:gdLst>
              <a:gd name="connsiteX0" fmla="*/ 733425 w 1476375"/>
              <a:gd name="connsiteY0" fmla="*/ 0 h 835025"/>
              <a:gd name="connsiteX1" fmla="*/ 942975 w 1476375"/>
              <a:gd name="connsiteY1" fmla="*/ 180975 h 835025"/>
              <a:gd name="connsiteX2" fmla="*/ 1038225 w 1476375"/>
              <a:gd name="connsiteY2" fmla="*/ 371475 h 835025"/>
              <a:gd name="connsiteX3" fmla="*/ 1143000 w 1476375"/>
              <a:gd name="connsiteY3" fmla="*/ 403225 h 835025"/>
              <a:gd name="connsiteX4" fmla="*/ 1247775 w 1476375"/>
              <a:gd name="connsiteY4" fmla="*/ 571500 h 835025"/>
              <a:gd name="connsiteX5" fmla="*/ 1365250 w 1476375"/>
              <a:gd name="connsiteY5" fmla="*/ 641350 h 835025"/>
              <a:gd name="connsiteX6" fmla="*/ 1476375 w 1476375"/>
              <a:gd name="connsiteY6" fmla="*/ 806450 h 835025"/>
              <a:gd name="connsiteX7" fmla="*/ 1470025 w 1476375"/>
              <a:gd name="connsiteY7" fmla="*/ 835025 h 835025"/>
              <a:gd name="connsiteX8" fmla="*/ 2153 w 1476375"/>
              <a:gd name="connsiteY8" fmla="*/ 835025 h 835025"/>
              <a:gd name="connsiteX9" fmla="*/ 0 w 1476375"/>
              <a:gd name="connsiteY9" fmla="*/ 822325 h 835025"/>
              <a:gd name="connsiteX10" fmla="*/ 152400 w 1476375"/>
              <a:gd name="connsiteY10" fmla="*/ 561975 h 835025"/>
              <a:gd name="connsiteX11" fmla="*/ 222250 w 1476375"/>
              <a:gd name="connsiteY11" fmla="*/ 542925 h 835025"/>
              <a:gd name="connsiteX12" fmla="*/ 320675 w 1476375"/>
              <a:gd name="connsiteY12" fmla="*/ 377825 h 835025"/>
              <a:gd name="connsiteX13" fmla="*/ 396875 w 1476375"/>
              <a:gd name="connsiteY13" fmla="*/ 400050 h 835025"/>
              <a:gd name="connsiteX14" fmla="*/ 508000 w 1476375"/>
              <a:gd name="connsiteY14" fmla="*/ 209550 h 835025"/>
              <a:gd name="connsiteX15" fmla="*/ 733425 w 1476375"/>
              <a:gd name="connsiteY15" fmla="*/ 0 h 8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6375" h="835025">
                <a:moveTo>
                  <a:pt x="733425" y="0"/>
                </a:moveTo>
                <a:lnTo>
                  <a:pt x="942975" y="180975"/>
                </a:lnTo>
                <a:lnTo>
                  <a:pt x="1038225" y="371475"/>
                </a:lnTo>
                <a:lnTo>
                  <a:pt x="1143000" y="403225"/>
                </a:lnTo>
                <a:lnTo>
                  <a:pt x="1247775" y="571500"/>
                </a:lnTo>
                <a:lnTo>
                  <a:pt x="1365250" y="641350"/>
                </a:lnTo>
                <a:lnTo>
                  <a:pt x="1476375" y="806450"/>
                </a:lnTo>
                <a:lnTo>
                  <a:pt x="1470025" y="835025"/>
                </a:lnTo>
                <a:lnTo>
                  <a:pt x="2153" y="835025"/>
                </a:lnTo>
                <a:lnTo>
                  <a:pt x="0" y="822325"/>
                </a:lnTo>
                <a:lnTo>
                  <a:pt x="152400" y="561975"/>
                </a:lnTo>
                <a:lnTo>
                  <a:pt x="222250" y="542925"/>
                </a:lnTo>
                <a:lnTo>
                  <a:pt x="320675" y="377825"/>
                </a:lnTo>
                <a:lnTo>
                  <a:pt x="396875" y="400050"/>
                </a:lnTo>
                <a:lnTo>
                  <a:pt x="508000" y="209550"/>
                </a:lnTo>
                <a:lnTo>
                  <a:pt x="733425" y="0"/>
                </a:lnTo>
                <a:close/>
              </a:path>
            </a:pathLst>
          </a:custGeom>
          <a:solidFill>
            <a:srgbClr val="B9E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5404344" y="3426896"/>
            <a:ext cx="1383309" cy="1376362"/>
          </a:xfrm>
          <a:custGeom>
            <a:avLst/>
            <a:gdLst>
              <a:gd name="connsiteX0" fmla="*/ 0 w 1467872"/>
              <a:gd name="connsiteY0" fmla="*/ 0 h 1460500"/>
              <a:gd name="connsiteX1" fmla="*/ 1467872 w 1467872"/>
              <a:gd name="connsiteY1" fmla="*/ 0 h 1460500"/>
              <a:gd name="connsiteX2" fmla="*/ 1378972 w 1467872"/>
              <a:gd name="connsiteY2" fmla="*/ 400050 h 1460500"/>
              <a:gd name="connsiteX3" fmla="*/ 1283722 w 1467872"/>
              <a:gd name="connsiteY3" fmla="*/ 441325 h 1460500"/>
              <a:gd name="connsiteX4" fmla="*/ 1223397 w 1467872"/>
              <a:gd name="connsiteY4" fmla="*/ 742950 h 1460500"/>
              <a:gd name="connsiteX5" fmla="*/ 1026547 w 1467872"/>
              <a:gd name="connsiteY5" fmla="*/ 949325 h 1460500"/>
              <a:gd name="connsiteX6" fmla="*/ 969397 w 1467872"/>
              <a:gd name="connsiteY6" fmla="*/ 1174750 h 1460500"/>
              <a:gd name="connsiteX7" fmla="*/ 791597 w 1467872"/>
              <a:gd name="connsiteY7" fmla="*/ 1460500 h 1460500"/>
              <a:gd name="connsiteX8" fmla="*/ 623322 w 1467872"/>
              <a:gd name="connsiteY8" fmla="*/ 1285875 h 1460500"/>
              <a:gd name="connsiteX9" fmla="*/ 528072 w 1467872"/>
              <a:gd name="connsiteY9" fmla="*/ 1031875 h 1460500"/>
              <a:gd name="connsiteX10" fmla="*/ 416947 w 1467872"/>
              <a:gd name="connsiteY10" fmla="*/ 923925 h 1460500"/>
              <a:gd name="connsiteX11" fmla="*/ 375672 w 1467872"/>
              <a:gd name="connsiteY11" fmla="*/ 701675 h 1460500"/>
              <a:gd name="connsiteX12" fmla="*/ 175647 w 1467872"/>
              <a:gd name="connsiteY12" fmla="*/ 571500 h 1460500"/>
              <a:gd name="connsiteX13" fmla="*/ 147072 w 1467872"/>
              <a:gd name="connsiteY13" fmla="*/ 387350 h 1460500"/>
              <a:gd name="connsiteX14" fmla="*/ 32772 w 1467872"/>
              <a:gd name="connsiteY14" fmla="*/ 212725 h 1460500"/>
              <a:gd name="connsiteX15" fmla="*/ 29597 w 1467872"/>
              <a:gd name="connsiteY15" fmla="*/ 174625 h 1460500"/>
              <a:gd name="connsiteX16" fmla="*/ 0 w 1467872"/>
              <a:gd name="connsiteY1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7872" h="1460500">
                <a:moveTo>
                  <a:pt x="0" y="0"/>
                </a:moveTo>
                <a:lnTo>
                  <a:pt x="1467872" y="0"/>
                </a:lnTo>
                <a:lnTo>
                  <a:pt x="1378972" y="400050"/>
                </a:lnTo>
                <a:lnTo>
                  <a:pt x="1283722" y="441325"/>
                </a:lnTo>
                <a:lnTo>
                  <a:pt x="1223397" y="742950"/>
                </a:lnTo>
                <a:lnTo>
                  <a:pt x="1026547" y="949325"/>
                </a:lnTo>
                <a:lnTo>
                  <a:pt x="969397" y="1174750"/>
                </a:lnTo>
                <a:lnTo>
                  <a:pt x="791597" y="1460500"/>
                </a:lnTo>
                <a:lnTo>
                  <a:pt x="623322" y="1285875"/>
                </a:lnTo>
                <a:lnTo>
                  <a:pt x="528072" y="1031875"/>
                </a:lnTo>
                <a:lnTo>
                  <a:pt x="416947" y="923925"/>
                </a:lnTo>
                <a:lnTo>
                  <a:pt x="375672" y="701675"/>
                </a:lnTo>
                <a:lnTo>
                  <a:pt x="175647" y="571500"/>
                </a:lnTo>
                <a:lnTo>
                  <a:pt x="147072" y="387350"/>
                </a:lnTo>
                <a:lnTo>
                  <a:pt x="32772" y="212725"/>
                </a:lnTo>
                <a:lnTo>
                  <a:pt x="29597" y="174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Group 38"/>
          <p:cNvGrpSpPr>
            <a:grpSpLocks noChangeAspect="1"/>
          </p:cNvGrpSpPr>
          <p:nvPr/>
        </p:nvGrpSpPr>
        <p:grpSpPr bwMode="auto">
          <a:xfrm>
            <a:off x="4810573" y="558989"/>
            <a:ext cx="2105718" cy="2085290"/>
            <a:chOff x="2190" y="-1558"/>
            <a:chExt cx="2680" cy="2654"/>
          </a:xfrm>
        </p:grpSpPr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3304" y="-1558"/>
              <a:ext cx="328" cy="197"/>
            </a:xfrm>
            <a:custGeom>
              <a:avLst/>
              <a:gdLst>
                <a:gd name="T0" fmla="*/ 0 w 982"/>
                <a:gd name="T1" fmla="*/ 471 h 591"/>
                <a:gd name="T2" fmla="*/ 18 w 982"/>
                <a:gd name="T3" fmla="*/ 467 h 591"/>
                <a:gd name="T4" fmla="*/ 123 w 982"/>
                <a:gd name="T5" fmla="*/ 455 h 591"/>
                <a:gd name="T6" fmla="*/ 211 w 982"/>
                <a:gd name="T7" fmla="*/ 457 h 591"/>
                <a:gd name="T8" fmla="*/ 255 w 982"/>
                <a:gd name="T9" fmla="*/ 464 h 591"/>
                <a:gd name="T10" fmla="*/ 299 w 982"/>
                <a:gd name="T11" fmla="*/ 474 h 591"/>
                <a:gd name="T12" fmla="*/ 389 w 982"/>
                <a:gd name="T13" fmla="*/ 511 h 591"/>
                <a:gd name="T14" fmla="*/ 480 w 982"/>
                <a:gd name="T15" fmla="*/ 553 h 591"/>
                <a:gd name="T16" fmla="*/ 575 w 982"/>
                <a:gd name="T17" fmla="*/ 585 h 591"/>
                <a:gd name="T18" fmla="*/ 624 w 982"/>
                <a:gd name="T19" fmla="*/ 589 h 591"/>
                <a:gd name="T20" fmla="*/ 669 w 982"/>
                <a:gd name="T21" fmla="*/ 591 h 591"/>
                <a:gd name="T22" fmla="*/ 716 w 982"/>
                <a:gd name="T23" fmla="*/ 581 h 591"/>
                <a:gd name="T24" fmla="*/ 732 w 982"/>
                <a:gd name="T25" fmla="*/ 553 h 591"/>
                <a:gd name="T26" fmla="*/ 729 w 982"/>
                <a:gd name="T27" fmla="*/ 547 h 591"/>
                <a:gd name="T28" fmla="*/ 718 w 982"/>
                <a:gd name="T29" fmla="*/ 549 h 591"/>
                <a:gd name="T30" fmla="*/ 666 w 982"/>
                <a:gd name="T31" fmla="*/ 539 h 591"/>
                <a:gd name="T32" fmla="*/ 640 w 982"/>
                <a:gd name="T33" fmla="*/ 520 h 591"/>
                <a:gd name="T34" fmla="*/ 627 w 982"/>
                <a:gd name="T35" fmla="*/ 501 h 591"/>
                <a:gd name="T36" fmla="*/ 623 w 982"/>
                <a:gd name="T37" fmla="*/ 488 h 591"/>
                <a:gd name="T38" fmla="*/ 618 w 982"/>
                <a:gd name="T39" fmla="*/ 474 h 591"/>
                <a:gd name="T40" fmla="*/ 621 w 982"/>
                <a:gd name="T41" fmla="*/ 449 h 591"/>
                <a:gd name="T42" fmla="*/ 640 w 982"/>
                <a:gd name="T43" fmla="*/ 411 h 591"/>
                <a:gd name="T44" fmla="*/ 733 w 982"/>
                <a:gd name="T45" fmla="*/ 329 h 591"/>
                <a:gd name="T46" fmla="*/ 833 w 982"/>
                <a:gd name="T47" fmla="*/ 259 h 591"/>
                <a:gd name="T48" fmla="*/ 882 w 982"/>
                <a:gd name="T49" fmla="*/ 223 h 591"/>
                <a:gd name="T50" fmla="*/ 948 w 982"/>
                <a:gd name="T51" fmla="*/ 150 h 591"/>
                <a:gd name="T52" fmla="*/ 980 w 982"/>
                <a:gd name="T53" fmla="*/ 82 h 591"/>
                <a:gd name="T54" fmla="*/ 982 w 982"/>
                <a:gd name="T55" fmla="*/ 25 h 591"/>
                <a:gd name="T56" fmla="*/ 974 w 982"/>
                <a:gd name="T57" fmla="*/ 0 h 591"/>
                <a:gd name="T58" fmla="*/ 971 w 982"/>
                <a:gd name="T59" fmla="*/ 5 h 591"/>
                <a:gd name="T60" fmla="*/ 929 w 982"/>
                <a:gd name="T61" fmla="*/ 42 h 591"/>
                <a:gd name="T62" fmla="*/ 873 w 982"/>
                <a:gd name="T63" fmla="*/ 79 h 591"/>
                <a:gd name="T64" fmla="*/ 833 w 982"/>
                <a:gd name="T65" fmla="*/ 101 h 591"/>
                <a:gd name="T66" fmla="*/ 790 w 982"/>
                <a:gd name="T67" fmla="*/ 126 h 591"/>
                <a:gd name="T68" fmla="*/ 713 w 982"/>
                <a:gd name="T69" fmla="*/ 189 h 591"/>
                <a:gd name="T70" fmla="*/ 608 w 982"/>
                <a:gd name="T71" fmla="*/ 294 h 591"/>
                <a:gd name="T72" fmla="*/ 540 w 982"/>
                <a:gd name="T73" fmla="*/ 359 h 591"/>
                <a:gd name="T74" fmla="*/ 509 w 982"/>
                <a:gd name="T75" fmla="*/ 388 h 591"/>
                <a:gd name="T76" fmla="*/ 464 w 982"/>
                <a:gd name="T77" fmla="*/ 422 h 591"/>
                <a:gd name="T78" fmla="*/ 430 w 982"/>
                <a:gd name="T79" fmla="*/ 437 h 591"/>
                <a:gd name="T80" fmla="*/ 386 w 982"/>
                <a:gd name="T81" fmla="*/ 434 h 591"/>
                <a:gd name="T82" fmla="*/ 358 w 982"/>
                <a:gd name="T83" fmla="*/ 428 h 591"/>
                <a:gd name="T84" fmla="*/ 322 w 982"/>
                <a:gd name="T85" fmla="*/ 422 h 591"/>
                <a:gd name="T86" fmla="*/ 228 w 982"/>
                <a:gd name="T87" fmla="*/ 411 h 591"/>
                <a:gd name="T88" fmla="*/ 127 w 982"/>
                <a:gd name="T89" fmla="*/ 413 h 591"/>
                <a:gd name="T90" fmla="*/ 57 w 982"/>
                <a:gd name="T91" fmla="*/ 432 h 591"/>
                <a:gd name="T92" fmla="*/ 16 w 982"/>
                <a:gd name="T93" fmla="*/ 455 h 591"/>
                <a:gd name="T94" fmla="*/ 0 w 982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591">
                  <a:moveTo>
                    <a:pt x="0" y="471"/>
                  </a:moveTo>
                  <a:lnTo>
                    <a:pt x="18" y="467"/>
                  </a:lnTo>
                  <a:lnTo>
                    <a:pt x="123" y="455"/>
                  </a:lnTo>
                  <a:lnTo>
                    <a:pt x="211" y="457"/>
                  </a:lnTo>
                  <a:lnTo>
                    <a:pt x="255" y="464"/>
                  </a:lnTo>
                  <a:lnTo>
                    <a:pt x="299" y="474"/>
                  </a:lnTo>
                  <a:lnTo>
                    <a:pt x="389" y="511"/>
                  </a:lnTo>
                  <a:lnTo>
                    <a:pt x="480" y="553"/>
                  </a:lnTo>
                  <a:lnTo>
                    <a:pt x="575" y="585"/>
                  </a:lnTo>
                  <a:lnTo>
                    <a:pt x="624" y="589"/>
                  </a:lnTo>
                  <a:lnTo>
                    <a:pt x="669" y="591"/>
                  </a:lnTo>
                  <a:lnTo>
                    <a:pt x="716" y="581"/>
                  </a:lnTo>
                  <a:lnTo>
                    <a:pt x="732" y="553"/>
                  </a:lnTo>
                  <a:lnTo>
                    <a:pt x="729" y="547"/>
                  </a:lnTo>
                  <a:lnTo>
                    <a:pt x="718" y="549"/>
                  </a:lnTo>
                  <a:lnTo>
                    <a:pt x="666" y="539"/>
                  </a:lnTo>
                  <a:lnTo>
                    <a:pt x="640" y="520"/>
                  </a:lnTo>
                  <a:lnTo>
                    <a:pt x="627" y="501"/>
                  </a:lnTo>
                  <a:lnTo>
                    <a:pt x="623" y="488"/>
                  </a:lnTo>
                  <a:lnTo>
                    <a:pt x="618" y="474"/>
                  </a:lnTo>
                  <a:lnTo>
                    <a:pt x="621" y="449"/>
                  </a:lnTo>
                  <a:lnTo>
                    <a:pt x="640" y="411"/>
                  </a:lnTo>
                  <a:lnTo>
                    <a:pt x="733" y="329"/>
                  </a:lnTo>
                  <a:lnTo>
                    <a:pt x="833" y="259"/>
                  </a:lnTo>
                  <a:lnTo>
                    <a:pt x="882" y="223"/>
                  </a:lnTo>
                  <a:lnTo>
                    <a:pt x="948" y="150"/>
                  </a:lnTo>
                  <a:lnTo>
                    <a:pt x="980" y="82"/>
                  </a:lnTo>
                  <a:lnTo>
                    <a:pt x="982" y="25"/>
                  </a:lnTo>
                  <a:lnTo>
                    <a:pt x="974" y="0"/>
                  </a:lnTo>
                  <a:lnTo>
                    <a:pt x="971" y="5"/>
                  </a:lnTo>
                  <a:lnTo>
                    <a:pt x="929" y="42"/>
                  </a:lnTo>
                  <a:lnTo>
                    <a:pt x="873" y="79"/>
                  </a:lnTo>
                  <a:lnTo>
                    <a:pt x="833" y="101"/>
                  </a:lnTo>
                  <a:lnTo>
                    <a:pt x="790" y="126"/>
                  </a:lnTo>
                  <a:lnTo>
                    <a:pt x="713" y="189"/>
                  </a:lnTo>
                  <a:lnTo>
                    <a:pt x="608" y="294"/>
                  </a:lnTo>
                  <a:lnTo>
                    <a:pt x="540" y="359"/>
                  </a:lnTo>
                  <a:lnTo>
                    <a:pt x="509" y="388"/>
                  </a:lnTo>
                  <a:lnTo>
                    <a:pt x="464" y="422"/>
                  </a:lnTo>
                  <a:lnTo>
                    <a:pt x="430" y="437"/>
                  </a:lnTo>
                  <a:lnTo>
                    <a:pt x="386" y="434"/>
                  </a:lnTo>
                  <a:lnTo>
                    <a:pt x="358" y="428"/>
                  </a:lnTo>
                  <a:lnTo>
                    <a:pt x="322" y="422"/>
                  </a:lnTo>
                  <a:lnTo>
                    <a:pt x="228" y="411"/>
                  </a:lnTo>
                  <a:lnTo>
                    <a:pt x="127" y="413"/>
                  </a:lnTo>
                  <a:lnTo>
                    <a:pt x="57" y="432"/>
                  </a:lnTo>
                  <a:lnTo>
                    <a:pt x="16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2" name="Freeform 46"/>
            <p:cNvSpPr>
              <a:spLocks/>
            </p:cNvSpPr>
            <p:nvPr/>
          </p:nvSpPr>
          <p:spPr bwMode="auto">
            <a:xfrm>
              <a:off x="4542" y="899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8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5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3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79 h 591"/>
                <a:gd name="T24" fmla="*/ 733 w 984"/>
                <a:gd name="T25" fmla="*/ 553 h 591"/>
                <a:gd name="T26" fmla="*/ 729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4 h 591"/>
                <a:gd name="T40" fmla="*/ 621 w 984"/>
                <a:gd name="T41" fmla="*/ 448 h 591"/>
                <a:gd name="T42" fmla="*/ 641 w 984"/>
                <a:gd name="T43" fmla="*/ 411 h 591"/>
                <a:gd name="T44" fmla="*/ 733 w 984"/>
                <a:gd name="T45" fmla="*/ 329 h 591"/>
                <a:gd name="T46" fmla="*/ 834 w 984"/>
                <a:gd name="T47" fmla="*/ 259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3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5 h 591"/>
                <a:gd name="T68" fmla="*/ 713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29 w 984"/>
                <a:gd name="T79" fmla="*/ 436 h 591"/>
                <a:gd name="T80" fmla="*/ 388 w 984"/>
                <a:gd name="T81" fmla="*/ 434 h 591"/>
                <a:gd name="T82" fmla="*/ 357 w 984"/>
                <a:gd name="T83" fmla="*/ 428 h 591"/>
                <a:gd name="T84" fmla="*/ 321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8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5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3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79"/>
                  </a:lnTo>
                  <a:lnTo>
                    <a:pt x="733" y="553"/>
                  </a:lnTo>
                  <a:lnTo>
                    <a:pt x="729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4"/>
                  </a:lnTo>
                  <a:lnTo>
                    <a:pt x="621" y="448"/>
                  </a:lnTo>
                  <a:lnTo>
                    <a:pt x="641" y="411"/>
                  </a:lnTo>
                  <a:lnTo>
                    <a:pt x="733" y="329"/>
                  </a:lnTo>
                  <a:lnTo>
                    <a:pt x="834" y="259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3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5"/>
                  </a:lnTo>
                  <a:lnTo>
                    <a:pt x="713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29" y="436"/>
                  </a:lnTo>
                  <a:lnTo>
                    <a:pt x="388" y="434"/>
                  </a:lnTo>
                  <a:lnTo>
                    <a:pt x="357" y="428"/>
                  </a:lnTo>
                  <a:lnTo>
                    <a:pt x="321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3" name="Freeform 47"/>
            <p:cNvSpPr>
              <a:spLocks/>
            </p:cNvSpPr>
            <p:nvPr/>
          </p:nvSpPr>
          <p:spPr bwMode="auto">
            <a:xfrm>
              <a:off x="2190" y="-48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9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7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5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81 h 591"/>
                <a:gd name="T24" fmla="*/ 733 w 984"/>
                <a:gd name="T25" fmla="*/ 553 h 591"/>
                <a:gd name="T26" fmla="*/ 730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5 h 591"/>
                <a:gd name="T40" fmla="*/ 622 w 984"/>
                <a:gd name="T41" fmla="*/ 449 h 591"/>
                <a:gd name="T42" fmla="*/ 641 w 984"/>
                <a:gd name="T43" fmla="*/ 411 h 591"/>
                <a:gd name="T44" fmla="*/ 735 w 984"/>
                <a:gd name="T45" fmla="*/ 329 h 591"/>
                <a:gd name="T46" fmla="*/ 834 w 984"/>
                <a:gd name="T47" fmla="*/ 261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5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7 h 591"/>
                <a:gd name="T68" fmla="*/ 714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31 w 984"/>
                <a:gd name="T79" fmla="*/ 437 h 591"/>
                <a:gd name="T80" fmla="*/ 388 w 984"/>
                <a:gd name="T81" fmla="*/ 435 h 591"/>
                <a:gd name="T82" fmla="*/ 357 w 984"/>
                <a:gd name="T83" fmla="*/ 429 h 591"/>
                <a:gd name="T84" fmla="*/ 323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9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7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5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81"/>
                  </a:lnTo>
                  <a:lnTo>
                    <a:pt x="733" y="553"/>
                  </a:lnTo>
                  <a:lnTo>
                    <a:pt x="730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5"/>
                  </a:lnTo>
                  <a:lnTo>
                    <a:pt x="622" y="449"/>
                  </a:lnTo>
                  <a:lnTo>
                    <a:pt x="641" y="411"/>
                  </a:lnTo>
                  <a:lnTo>
                    <a:pt x="735" y="329"/>
                  </a:lnTo>
                  <a:lnTo>
                    <a:pt x="834" y="261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5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7"/>
                  </a:lnTo>
                  <a:lnTo>
                    <a:pt x="714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31" y="437"/>
                  </a:lnTo>
                  <a:lnTo>
                    <a:pt x="388" y="435"/>
                  </a:lnTo>
                  <a:lnTo>
                    <a:pt x="357" y="429"/>
                  </a:lnTo>
                  <a:lnTo>
                    <a:pt x="323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094" name="구름 3093"/>
          <p:cNvSpPr/>
          <p:nvPr/>
        </p:nvSpPr>
        <p:spPr>
          <a:xfrm>
            <a:off x="4981574" y="2566886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구름 87"/>
          <p:cNvSpPr/>
          <p:nvPr/>
        </p:nvSpPr>
        <p:spPr>
          <a:xfrm>
            <a:off x="7030556" y="1974031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87" y="175659"/>
            <a:ext cx="2944685" cy="16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56B0E64-1664-044C-8074-CF259BB4CB81}"/>
              </a:ext>
            </a:extLst>
          </p:cNvPr>
          <p:cNvSpPr txBox="1"/>
          <p:nvPr/>
        </p:nvSpPr>
        <p:spPr>
          <a:xfrm>
            <a:off x="2450848" y="3671997"/>
            <a:ext cx="7663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+mj-lt"/>
              </a:rPr>
              <a:t>새로운 인프라 언어 </a:t>
            </a:r>
            <a:r>
              <a:rPr lang="en-US" altLang="ko-KR" sz="2800" b="1" dirty="0">
                <a:latin typeface="+mj-lt"/>
              </a:rPr>
              <a:t>:</a:t>
            </a:r>
            <a:r>
              <a:rPr lang="ko-KR" altLang="en-US" sz="2800" b="1" dirty="0">
                <a:latin typeface="+mj-lt"/>
              </a:rPr>
              <a:t> </a:t>
            </a:r>
            <a:r>
              <a:rPr lang="en-US" altLang="ko-KR" sz="2800" b="1" dirty="0">
                <a:latin typeface="+mj-lt"/>
              </a:rPr>
              <a:t>JIML</a:t>
            </a:r>
          </a:p>
        </p:txBody>
      </p:sp>
    </p:spTree>
    <p:extLst>
      <p:ext uri="{BB962C8B-B14F-4D97-AF65-F5344CB8AC3E}">
        <p14:creationId xmlns:p14="http://schemas.microsoft.com/office/powerpoint/2010/main" val="30818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EF1699-9656-1847-BFA1-9219A6595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89" y="1913287"/>
            <a:ext cx="5369533" cy="4197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295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56B0E64-1664-044C-8074-CF259BB4CB81}"/>
              </a:ext>
            </a:extLst>
          </p:cNvPr>
          <p:cNvSpPr txBox="1"/>
          <p:nvPr/>
        </p:nvSpPr>
        <p:spPr>
          <a:xfrm>
            <a:off x="2450848" y="3671997"/>
            <a:ext cx="7663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AWS CLI</a:t>
            </a:r>
            <a:r>
              <a:rPr lang="ko-KR" altLang="en-US" sz="2800" b="1" dirty="0">
                <a:latin typeface="+mj-lt"/>
              </a:rPr>
              <a:t>  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114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56B0E64-1664-044C-8074-CF259BB4CB81}"/>
              </a:ext>
            </a:extLst>
          </p:cNvPr>
          <p:cNvSpPr txBox="1"/>
          <p:nvPr/>
        </p:nvSpPr>
        <p:spPr>
          <a:xfrm>
            <a:off x="2450848" y="3671997"/>
            <a:ext cx="7663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https://</a:t>
            </a:r>
            <a:r>
              <a:rPr lang="en-US" altLang="ko-KR" sz="2800" b="1" dirty="0" err="1">
                <a:latin typeface="+mj-lt"/>
              </a:rPr>
              <a:t>aws.amazon.com</a:t>
            </a:r>
            <a:r>
              <a:rPr lang="en-US" altLang="ko-KR" sz="2800" b="1" dirty="0">
                <a:latin typeface="+mj-lt"/>
              </a:rPr>
              <a:t>/</a:t>
            </a:r>
            <a:r>
              <a:rPr lang="en-US" altLang="ko-KR" sz="2800" b="1" dirty="0" err="1">
                <a:latin typeface="+mj-lt"/>
              </a:rPr>
              <a:t>ko</a:t>
            </a:r>
            <a:r>
              <a:rPr lang="en-US" altLang="ko-KR" sz="2800" b="1" dirty="0">
                <a:latin typeface="+mj-lt"/>
              </a:rPr>
              <a:t>/cli/</a:t>
            </a:r>
          </a:p>
        </p:txBody>
      </p:sp>
    </p:spTree>
    <p:extLst>
      <p:ext uri="{BB962C8B-B14F-4D97-AF65-F5344CB8AC3E}">
        <p14:creationId xmlns:p14="http://schemas.microsoft.com/office/powerpoint/2010/main" val="143539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51E109-A393-6C4B-A207-4B80EC151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75" y="1740309"/>
            <a:ext cx="7738284" cy="447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84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C403F7-505D-934B-B15B-8E28C0A53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89" y="1294725"/>
            <a:ext cx="6379132" cy="54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FCE6B7-D130-0142-964B-B23C1089F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92" y="1297859"/>
            <a:ext cx="6413986" cy="547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2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A9D62D-6C02-714E-BA6F-720A9C58E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868" y="1966861"/>
            <a:ext cx="3429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2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A6773B-61F1-0246-B608-8A9455768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855" y="1558141"/>
            <a:ext cx="7722255" cy="45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8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A6F26B-4EE9-1644-AFD0-6D2A6490B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67" y="2152017"/>
            <a:ext cx="8080150" cy="31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08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584990" y="4575715"/>
            <a:ext cx="502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인프라 프로그래밍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CLI, SDK, </a:t>
            </a:r>
            <a:r>
              <a:rPr kumimoji="1" lang="en-US" altLang="ko-KR" dirty="0" err="1"/>
              <a:t>CloudFormation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620" y="1778644"/>
            <a:ext cx="4624757" cy="24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66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1504" y="728704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4DE305-46C1-CC42-8741-181F06B3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304182"/>
            <a:ext cx="6934157" cy="53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233BB1-70AD-D447-8B9A-CF355B331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91" y="2647589"/>
            <a:ext cx="8788072" cy="24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66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1F7D7D-89F1-C14B-B521-03E8C1A3E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38" y="2042227"/>
            <a:ext cx="7673094" cy="37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38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2FDEF03-251E-844F-B517-588149235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39" y="1396977"/>
            <a:ext cx="7558534" cy="53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43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4E13AD-4DB9-4C4D-B074-DD25A0D1C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76" y="2359250"/>
            <a:ext cx="10300684" cy="30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2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374A93-BA59-9F40-99B6-25EF5A9B6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76" y="2978723"/>
            <a:ext cx="10329104" cy="15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01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텍스트 상자 2">
            <a:extLst>
              <a:ext uri="{FF2B5EF4-FFF2-40B4-BE49-F238E27FC236}">
                <a16:creationId xmlns:a16="http://schemas.microsoft.com/office/drawing/2014/main" id="{41733740-DA3A-0A4C-9581-DA6F2C5309E3}"/>
              </a:ext>
            </a:extLst>
          </p:cNvPr>
          <p:cNvSpPr txBox="1"/>
          <p:nvPr/>
        </p:nvSpPr>
        <p:spPr>
          <a:xfrm>
            <a:off x="4139615" y="3475625"/>
            <a:ext cx="3896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aws</a:t>
            </a:r>
            <a:r>
              <a:rPr kumimoji="1" lang="en-US" altLang="ko-KR" sz="2400" b="1" dirty="0"/>
              <a:t> ec2 describe-regions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699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텍스트 상자 2">
            <a:extLst>
              <a:ext uri="{FF2B5EF4-FFF2-40B4-BE49-F238E27FC236}">
                <a16:creationId xmlns:a16="http://schemas.microsoft.com/office/drawing/2014/main" id="{41733740-DA3A-0A4C-9581-DA6F2C5309E3}"/>
              </a:ext>
            </a:extLst>
          </p:cNvPr>
          <p:cNvSpPr txBox="1"/>
          <p:nvPr/>
        </p:nvSpPr>
        <p:spPr>
          <a:xfrm>
            <a:off x="623600" y="3516920"/>
            <a:ext cx="1136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aws</a:t>
            </a:r>
            <a:r>
              <a:rPr kumimoji="1" lang="en-US" altLang="ko-KR" sz="2400" b="1" dirty="0"/>
              <a:t> ec2 describe-instances --filters "Name=instance-type, Values=t2.micro"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2394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텍스트 상자 2">
            <a:extLst>
              <a:ext uri="{FF2B5EF4-FFF2-40B4-BE49-F238E27FC236}">
                <a16:creationId xmlns:a16="http://schemas.microsoft.com/office/drawing/2014/main" id="{41733740-DA3A-0A4C-9581-DA6F2C5309E3}"/>
              </a:ext>
            </a:extLst>
          </p:cNvPr>
          <p:cNvSpPr txBox="1"/>
          <p:nvPr/>
        </p:nvSpPr>
        <p:spPr>
          <a:xfrm>
            <a:off x="2953845" y="3457926"/>
            <a:ext cx="5963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 err="1"/>
              <a:t>aws</a:t>
            </a:r>
            <a:r>
              <a:rPr kumimoji="1" lang="en-US" altLang="ko-KR" sz="2400" b="1" dirty="0"/>
              <a:t> &lt;service&gt; &lt;action&gt; [--key value...]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99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B89DF2-8EF3-F540-9D5A-A3D444B9B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7" y="3321624"/>
            <a:ext cx="11036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1C15B1-A12A-4039-A588-902E08EF6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213" y="2527635"/>
            <a:ext cx="8788885" cy="266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6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394E34-1567-1B4F-AA79-8E7B69F07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12" y="1663818"/>
            <a:ext cx="9047930" cy="470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5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/>
                <a:t>ㅁㅈ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CC234F-3FD1-A746-808B-46374FFBB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763" y="1168498"/>
            <a:ext cx="4214580" cy="56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08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2878" y="720078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텍스트 상자 2">
            <a:extLst>
              <a:ext uri="{FF2B5EF4-FFF2-40B4-BE49-F238E27FC236}">
                <a16:creationId xmlns:a16="http://schemas.microsoft.com/office/drawing/2014/main" id="{41733740-DA3A-0A4C-9581-DA6F2C5309E3}"/>
              </a:ext>
            </a:extLst>
          </p:cNvPr>
          <p:cNvSpPr txBox="1"/>
          <p:nvPr/>
        </p:nvSpPr>
        <p:spPr>
          <a:xfrm>
            <a:off x="3661768" y="3428430"/>
            <a:ext cx="5224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SDK</a:t>
            </a:r>
            <a:r>
              <a:rPr kumimoji="1" lang="ko-KR" altLang="en-US" sz="2400" b="1" dirty="0"/>
              <a:t>로 가상서버 제어하기 </a:t>
            </a:r>
            <a:r>
              <a:rPr kumimoji="1" lang="en-US" altLang="ko-KR" sz="2400" b="1" dirty="0"/>
              <a:t>:</a:t>
            </a:r>
            <a:r>
              <a:rPr kumimoji="1" lang="ko-KR" altLang="en-US" sz="2400" b="1" dirty="0"/>
              <a:t> </a:t>
            </a:r>
            <a:r>
              <a:rPr kumimoji="1" lang="en-US" altLang="ko-KR" sz="2400" b="1" dirty="0" err="1"/>
              <a:t>nodecc</a:t>
            </a:r>
            <a:endParaRPr kumimoji="1"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119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3439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4199113" y="3460798"/>
            <a:ext cx="3840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b="1" dirty="0"/>
              <a:t>THANK YOU</a:t>
            </a:r>
            <a:endParaRPr kumimoji="1"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79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56B0E64-1664-044C-8074-CF259BB4CB81}"/>
              </a:ext>
            </a:extLst>
          </p:cNvPr>
          <p:cNvSpPr txBox="1"/>
          <p:nvPr/>
        </p:nvSpPr>
        <p:spPr>
          <a:xfrm>
            <a:off x="2450848" y="3671997"/>
            <a:ext cx="7663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AWS</a:t>
            </a:r>
            <a:r>
              <a:rPr lang="ko-KR" altLang="en-US" sz="2800" b="1" dirty="0">
                <a:latin typeface="+mj-lt"/>
              </a:rPr>
              <a:t>에서는 모든 것을 </a:t>
            </a:r>
            <a:r>
              <a:rPr lang="en-US" altLang="ko-KR" sz="2800" b="1" dirty="0">
                <a:latin typeface="+mj-lt"/>
              </a:rPr>
              <a:t>API</a:t>
            </a:r>
            <a:r>
              <a:rPr lang="ko-KR" altLang="en-US" sz="2800" b="1" dirty="0">
                <a:latin typeface="+mj-lt"/>
              </a:rPr>
              <a:t>로 제어할 수 있다</a:t>
            </a:r>
            <a:r>
              <a:rPr lang="en-US" altLang="ko-KR" sz="2800" b="1" dirty="0">
                <a:latin typeface="+mj-lt"/>
              </a:rPr>
              <a:t>.</a:t>
            </a:r>
            <a:r>
              <a:rPr lang="ko-KR" altLang="en-US" sz="2800" b="1" dirty="0">
                <a:latin typeface="+mj-lt"/>
              </a:rPr>
              <a:t>  </a:t>
            </a:r>
            <a:endParaRPr lang="en-US" altLang="ko-K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96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C56B5B-8232-834A-98FE-4DEC845DF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914" y="1957038"/>
            <a:ext cx="6575723" cy="390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75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6E581B-AF37-344B-A6E5-C709434A8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492" y="2999677"/>
            <a:ext cx="7234390" cy="1594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513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58FB97-E966-EA41-BADD-F553D11FB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68" y="2610314"/>
            <a:ext cx="9314985" cy="209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15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C5CC5B-2A23-FE4F-BBAA-AFB56A5D4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85" y="2263680"/>
            <a:ext cx="9030629" cy="288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7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42AF4B-2AAA-4D45-A63C-E0D8D6BD3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068" y="2523797"/>
            <a:ext cx="8573429" cy="251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99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10019</TotalTime>
  <Words>380</Words>
  <Application>Microsoft Macintosh PowerPoint</Application>
  <PresentationFormat>와이드스크린</PresentationFormat>
  <Paragraphs>67</Paragraphs>
  <Slides>33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7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401</cp:revision>
  <cp:lastPrinted>2018-01-29T14:40:41Z</cp:lastPrinted>
  <dcterms:created xsi:type="dcterms:W3CDTF">2017-10-09T06:24:25Z</dcterms:created>
  <dcterms:modified xsi:type="dcterms:W3CDTF">2018-02-06T07:24:16Z</dcterms:modified>
</cp:coreProperties>
</file>